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8"/>
  </p:notesMasterIdLst>
  <p:sldIdLst>
    <p:sldId id="303" r:id="rId2"/>
    <p:sldId id="315" r:id="rId3"/>
    <p:sldId id="316" r:id="rId4"/>
    <p:sldId id="318" r:id="rId5"/>
    <p:sldId id="317" r:id="rId6"/>
    <p:sldId id="308" r:id="rId7"/>
    <p:sldId id="319" r:id="rId8"/>
    <p:sldId id="270" r:id="rId9"/>
    <p:sldId id="271" r:id="rId10"/>
    <p:sldId id="325" r:id="rId11"/>
    <p:sldId id="326" r:id="rId12"/>
    <p:sldId id="306" r:id="rId13"/>
    <p:sldId id="272" r:id="rId14"/>
    <p:sldId id="309" r:id="rId15"/>
    <p:sldId id="322" r:id="rId16"/>
    <p:sldId id="307" r:id="rId17"/>
    <p:sldId id="321" r:id="rId18"/>
    <p:sldId id="323" r:id="rId19"/>
    <p:sldId id="310" r:id="rId20"/>
    <p:sldId id="324" r:id="rId21"/>
    <p:sldId id="305" r:id="rId22"/>
    <p:sldId id="273" r:id="rId23"/>
    <p:sldId id="314" r:id="rId24"/>
    <p:sldId id="311" r:id="rId25"/>
    <p:sldId id="312" r:id="rId26"/>
    <p:sldId id="304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DE2C1C-D6E0-4BF0-A319-CE8EC29EC62E}" type="datetimeFigureOut">
              <a:rPr lang="ar-SA" smtClean="0"/>
              <a:t>17/07/1443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47405F-AEE5-43EA-B885-F242CC3A78D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82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CA50-E762-4B0E-AE19-075951089732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C13D-1142-444A-A1F3-B7218DEDB2F1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35E-23CB-4C08-8415-819474B48EC8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455C-C29C-4AA3-A400-95C5F56873C5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F4A9-FEFC-4297-8F51-DE0EBB26B5C9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21F5-C0BA-4618-962E-DA5C17CE5FBC}" type="datetime1">
              <a:rPr lang="ar-SA" smtClean="0"/>
              <a:t>17/07/1443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456-413C-40A3-8F62-DCDBE91F3B5A}" type="datetime1">
              <a:rPr lang="ar-SA" smtClean="0"/>
              <a:t>17/07/1443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67D1-7DCA-49CA-8047-E775227C2188}" type="datetime1">
              <a:rPr lang="ar-SA" smtClean="0"/>
              <a:t>17/07/1443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A2AC-69B7-4C29-A1D7-9FF1EC7FBDED}" type="datetime1">
              <a:rPr lang="ar-SA" smtClean="0"/>
              <a:t>17/07/1443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F081-C9EB-4227-9EEE-BF22917D27BC}" type="datetime1">
              <a:rPr lang="ar-SA" smtClean="0"/>
              <a:t>17/07/1443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240-B6DE-48F0-BDCD-D5B7C76316EF}" type="datetime1">
              <a:rPr lang="ar-SA" smtClean="0"/>
              <a:t>17/07/1443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6ECE-C304-4253-8F46-C178E9B7A922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720726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Medical physics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first year </a:t>
            </a:r>
            <a:endParaRPr lang="en-AU" sz="2800" b="1" kern="10" dirty="0">
              <a:ln w="952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28600"/>
            <a:ext cx="137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2" y="182564"/>
            <a:ext cx="15211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551153" y="412564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Assistants professor  </a:t>
            </a:r>
          </a:p>
          <a:p>
            <a:pPr algn="l" rtl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Dr.Mohammed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Ali Jaber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Physiology Department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Basrah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899359" y="135830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L13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Optical fiber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636912"/>
            <a:ext cx="3962400" cy="402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2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79512" y="620688"/>
            <a:ext cx="878497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internal reflection (TIR)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phenomenon that involves the reflection of the entire incident light off the boundary.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only takes place when both of the following two conditions are met: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light is in the denser medium and approaching the less dense medium.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angle of incidence is greater than the so-called critical angle.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internal reflection will not take place unless the incident light is traveling within the more optically dense medium towards the less optically dense medium.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 will happen for light traveling from water towards air, but it will not happen for light traveling from air towards water.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6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64994" y="1916832"/>
            <a:ext cx="835292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 occurs because the angle of refraction reaches a 90-degree angle before the angle of incidence reaches a 90-degree angle.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only way for the angle of refraction to be greater than the angle of incidence is for light to bend away from the normal.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light only bends away from the normal when passing from a denser medium into a less dense medium, then this would be a necessary condition for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internal reflection.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4800" y="428471"/>
            <a:ext cx="858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 would happen for light traveling from water towards air, but it will not happen for light traveling from water (n=1.333) towards crown glass (n=1.52).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6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771800" y="152561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Optical fiber </a:t>
            </a:r>
            <a:endParaRPr lang="ar-S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85" y="1124744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 principle of fiber optic action is based through the process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Internal Reflection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591502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4800" y="4682932"/>
            <a:ext cx="8371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 optics, which is the science of light transmission through very fine glass or plastic fibers,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9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4105" y="548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Optical fiber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made of pure glass with a diameter of 125 microns equivalent to 0.125 mm consisting of the external reflective layer and internal transmission cylinder, </a:t>
            </a:r>
          </a:p>
        </p:txBody>
      </p:sp>
      <p:pic>
        <p:nvPicPr>
          <p:cNvPr id="3" name="صورة 2" descr="نتيجة بحث الصور عن total internal reflection in optical fib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10" y="4221088"/>
            <a:ext cx="497962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51520" y="195659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the capacity of carrying digital information in the form of optical signals over long distances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8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95536" y="18864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Optical fibers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Generally they consist of three  concentric layers: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Core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(high reflective index)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Cladding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(low reflective index 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Coating </a:t>
            </a:r>
            <a:endParaRPr lang="ar-S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endParaRPr lang="ar-S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905738"/>
            <a:ext cx="6336704" cy="3250284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57200" y="5156021"/>
            <a:ext cx="8507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is "guided" down the core of the fiber by the optical "cladding" which has a lower refractive index that traps light in the core through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"total internal reflection."</a:t>
            </a:r>
            <a:endParaRPr lang="ar-S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98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76046" y="476672"/>
            <a:ext cx="866795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 Optics Basics: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 travelling in a medium of refractive index 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experience total internal refraction at a boundary with a material of index 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az-Cyrl-A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z-Cyrl-A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where: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az-Cyrl-A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en-GB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n</a:t>
            </a:r>
            <a:r>
              <a:rPr lang="en-GB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1763688" y="3645024"/>
            <a:ext cx="5084763" cy="1604963"/>
            <a:chOff x="1364" y="3031"/>
            <a:chExt cx="3203" cy="1011"/>
          </a:xfrm>
        </p:grpSpPr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1364" y="3413"/>
              <a:ext cx="3203" cy="629"/>
              <a:chOff x="1364" y="3413"/>
              <a:chExt cx="3203" cy="629"/>
            </a:xfrm>
          </p:grpSpPr>
          <p:grpSp>
            <p:nvGrpSpPr>
              <p:cNvPr id="8" name="Group 82"/>
              <p:cNvGrpSpPr>
                <a:grpSpLocks/>
              </p:cNvGrpSpPr>
              <p:nvPr/>
            </p:nvGrpSpPr>
            <p:grpSpPr bwMode="auto">
              <a:xfrm>
                <a:off x="1364" y="3413"/>
                <a:ext cx="3203" cy="629"/>
                <a:chOff x="974" y="3554"/>
                <a:chExt cx="3203" cy="629"/>
              </a:xfrm>
            </p:grpSpPr>
            <p:sp>
              <p:nvSpPr>
                <p:cNvPr id="10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974" y="3554"/>
                  <a:ext cx="320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418" y="3558"/>
                  <a:ext cx="1080" cy="6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2501" y="3559"/>
                  <a:ext cx="1080" cy="6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auto">
                <a:xfrm>
                  <a:off x="2502" y="3558"/>
                  <a:ext cx="0" cy="60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" name="Arc 78"/>
                <p:cNvSpPr>
                  <a:spLocks/>
                </p:cNvSpPr>
                <p:nvPr/>
              </p:nvSpPr>
              <p:spPr bwMode="auto">
                <a:xfrm flipH="1" flipV="1">
                  <a:off x="2362" y="3555"/>
                  <a:ext cx="131" cy="15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7754"/>
                    <a:gd name="T1" fmla="*/ 0 h 21600"/>
                    <a:gd name="T2" fmla="*/ 17754 w 17754"/>
                    <a:gd name="T3" fmla="*/ 9298 h 21600"/>
                    <a:gd name="T4" fmla="*/ 0 w 1775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754" h="21600" fill="none" extrusionOk="0">
                      <a:moveTo>
                        <a:pt x="-1" y="0"/>
                      </a:moveTo>
                      <a:cubicBezTo>
                        <a:pt x="7084" y="0"/>
                        <a:pt x="13719" y="3474"/>
                        <a:pt x="17754" y="9297"/>
                      </a:cubicBezTo>
                    </a:path>
                    <a:path w="17754" h="21600" stroke="0" extrusionOk="0">
                      <a:moveTo>
                        <a:pt x="-1" y="0"/>
                      </a:moveTo>
                      <a:cubicBezTo>
                        <a:pt x="7084" y="0"/>
                        <a:pt x="13719" y="3474"/>
                        <a:pt x="17754" y="929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" name="Arc 79"/>
                <p:cNvSpPr>
                  <a:spLocks/>
                </p:cNvSpPr>
                <p:nvPr/>
              </p:nvSpPr>
              <p:spPr bwMode="auto">
                <a:xfrm flipV="1">
                  <a:off x="2509" y="3561"/>
                  <a:ext cx="131" cy="15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7754"/>
                    <a:gd name="T1" fmla="*/ 0 h 21600"/>
                    <a:gd name="T2" fmla="*/ 17754 w 17754"/>
                    <a:gd name="T3" fmla="*/ 9298 h 21600"/>
                    <a:gd name="T4" fmla="*/ 0 w 1775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754" h="21600" fill="none" extrusionOk="0">
                      <a:moveTo>
                        <a:pt x="-1" y="0"/>
                      </a:moveTo>
                      <a:cubicBezTo>
                        <a:pt x="7084" y="0"/>
                        <a:pt x="13719" y="3474"/>
                        <a:pt x="17754" y="9297"/>
                      </a:cubicBezTo>
                    </a:path>
                    <a:path w="17754" h="21600" stroke="0" extrusionOk="0">
                      <a:moveTo>
                        <a:pt x="-1" y="0"/>
                      </a:moveTo>
                      <a:cubicBezTo>
                        <a:pt x="7084" y="0"/>
                        <a:pt x="13719" y="3474"/>
                        <a:pt x="17754" y="929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" name="Rectangle 80"/>
                <p:cNvSpPr>
                  <a:spLocks noChangeArrowheads="1"/>
                </p:cNvSpPr>
                <p:nvPr/>
              </p:nvSpPr>
              <p:spPr bwMode="auto">
                <a:xfrm>
                  <a:off x="2246" y="3665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>
                      <a:latin typeface="Symbol" pitchFamily="18" charset="2"/>
                    </a:rPr>
                    <a:t>q</a:t>
                  </a:r>
                </a:p>
              </p:txBody>
            </p:sp>
            <p:sp>
              <p:nvSpPr>
                <p:cNvPr id="17" name="Rectangle 81"/>
                <p:cNvSpPr>
                  <a:spLocks noChangeArrowheads="1"/>
                </p:cNvSpPr>
                <p:nvPr/>
              </p:nvSpPr>
              <p:spPr bwMode="auto">
                <a:xfrm>
                  <a:off x="2521" y="3682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>
                      <a:latin typeface="Symbol" pitchFamily="18" charset="2"/>
                    </a:rPr>
                    <a:t>q</a:t>
                  </a:r>
                </a:p>
              </p:txBody>
            </p:sp>
          </p:grpSp>
          <p:sp>
            <p:nvSpPr>
              <p:cNvPr id="9" name="Text Box 92"/>
              <p:cNvSpPr txBox="1">
                <a:spLocks noChangeArrowheads="1"/>
              </p:cNvSpPr>
              <p:nvPr/>
            </p:nvSpPr>
            <p:spPr bwMode="auto">
              <a:xfrm>
                <a:off x="1485" y="3503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i="1"/>
                  <a:t>n</a:t>
                </a:r>
                <a:r>
                  <a:rPr lang="en-GB" baseline="-25000"/>
                  <a:t>1</a:t>
                </a:r>
                <a:endParaRPr lang="en-GB" i="1"/>
              </a:p>
            </p:txBody>
          </p:sp>
        </p:grpSp>
        <p:sp>
          <p:nvSpPr>
            <p:cNvPr id="7" name="Text Box 93"/>
            <p:cNvSpPr txBox="1">
              <a:spLocks noChangeArrowheads="1"/>
            </p:cNvSpPr>
            <p:nvPr/>
          </p:nvSpPr>
          <p:spPr bwMode="auto">
            <a:xfrm>
              <a:off x="1477" y="3031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i="1"/>
                <a:t>n</a:t>
              </a:r>
              <a:r>
                <a:rPr lang="en-GB" baseline="-25000"/>
                <a:t>2</a:t>
              </a:r>
              <a:endParaRPr lang="en-GB" i="1"/>
            </a:p>
          </p:txBody>
        </p:sp>
      </p:grpSp>
    </p:spTree>
    <p:extLst>
      <p:ext uri="{BB962C8B-B14F-4D97-AF65-F5344CB8AC3E}">
        <p14:creationId xmlns:p14="http://schemas.microsoft.com/office/powerpoint/2010/main" val="2069669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24648" y="448417"/>
            <a:ext cx="7349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internal reflection keeps light rays bouncing down the inside of a fiber-optic cable.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161"/>
          <p:cNvGrpSpPr>
            <a:grpSpLocks/>
          </p:cNvGrpSpPr>
          <p:nvPr/>
        </p:nvGrpSpPr>
        <p:grpSpPr bwMode="auto">
          <a:xfrm>
            <a:off x="899592" y="1484784"/>
            <a:ext cx="6326190" cy="1905002"/>
            <a:chOff x="1379" y="2931"/>
            <a:chExt cx="3985" cy="1200"/>
          </a:xfrm>
        </p:grpSpPr>
        <p:sp>
          <p:nvSpPr>
            <p:cNvPr id="9" name="Freeform 1133"/>
            <p:cNvSpPr>
              <a:spLocks/>
            </p:cNvSpPr>
            <p:nvPr/>
          </p:nvSpPr>
          <p:spPr bwMode="auto">
            <a:xfrm>
              <a:off x="1746" y="3270"/>
              <a:ext cx="853" cy="821"/>
            </a:xfrm>
            <a:custGeom>
              <a:avLst/>
              <a:gdLst>
                <a:gd name="T0" fmla="*/ 0 w 853"/>
                <a:gd name="T1" fmla="*/ 821 h 821"/>
                <a:gd name="T2" fmla="*/ 366 w 853"/>
                <a:gd name="T3" fmla="*/ 291 h 821"/>
                <a:gd name="T4" fmla="*/ 853 w 853"/>
                <a:gd name="T5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3" h="821">
                  <a:moveTo>
                    <a:pt x="0" y="821"/>
                  </a:moveTo>
                  <a:lnTo>
                    <a:pt x="366" y="291"/>
                  </a:lnTo>
                  <a:lnTo>
                    <a:pt x="85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Line 1134"/>
            <p:cNvSpPr>
              <a:spLocks noChangeShapeType="1"/>
            </p:cNvSpPr>
            <p:nvPr/>
          </p:nvSpPr>
          <p:spPr bwMode="auto">
            <a:xfrm flipH="1" flipV="1">
              <a:off x="2602" y="3271"/>
              <a:ext cx="10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1135"/>
            <p:cNvSpPr>
              <a:spLocks noChangeShapeType="1"/>
            </p:cNvSpPr>
            <p:nvPr/>
          </p:nvSpPr>
          <p:spPr bwMode="auto">
            <a:xfrm>
              <a:off x="2603" y="3270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Arc 1136"/>
            <p:cNvSpPr>
              <a:spLocks/>
            </p:cNvSpPr>
            <p:nvPr/>
          </p:nvSpPr>
          <p:spPr bwMode="auto">
            <a:xfrm flipH="1" flipV="1">
              <a:off x="2463" y="3267"/>
              <a:ext cx="131" cy="1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754"/>
                <a:gd name="T1" fmla="*/ 0 h 21600"/>
                <a:gd name="T2" fmla="*/ 17754 w 17754"/>
                <a:gd name="T3" fmla="*/ 9298 h 21600"/>
                <a:gd name="T4" fmla="*/ 0 w 177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54" h="21600" fill="none" extrusionOk="0">
                  <a:moveTo>
                    <a:pt x="-1" y="0"/>
                  </a:moveTo>
                  <a:cubicBezTo>
                    <a:pt x="7084" y="0"/>
                    <a:pt x="13719" y="3474"/>
                    <a:pt x="17754" y="9297"/>
                  </a:cubicBezTo>
                </a:path>
                <a:path w="17754" h="21600" stroke="0" extrusionOk="0">
                  <a:moveTo>
                    <a:pt x="-1" y="0"/>
                  </a:moveTo>
                  <a:cubicBezTo>
                    <a:pt x="7084" y="0"/>
                    <a:pt x="13719" y="3474"/>
                    <a:pt x="17754" y="92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Arc 1137"/>
            <p:cNvSpPr>
              <a:spLocks/>
            </p:cNvSpPr>
            <p:nvPr/>
          </p:nvSpPr>
          <p:spPr bwMode="auto">
            <a:xfrm flipV="1">
              <a:off x="2610" y="3273"/>
              <a:ext cx="131" cy="1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754"/>
                <a:gd name="T1" fmla="*/ 0 h 21600"/>
                <a:gd name="T2" fmla="*/ 17754 w 17754"/>
                <a:gd name="T3" fmla="*/ 9298 h 21600"/>
                <a:gd name="T4" fmla="*/ 0 w 177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54" h="21600" fill="none" extrusionOk="0">
                  <a:moveTo>
                    <a:pt x="-1" y="0"/>
                  </a:moveTo>
                  <a:cubicBezTo>
                    <a:pt x="7084" y="0"/>
                    <a:pt x="13719" y="3474"/>
                    <a:pt x="17754" y="9297"/>
                  </a:cubicBezTo>
                </a:path>
                <a:path w="17754" h="21600" stroke="0" extrusionOk="0">
                  <a:moveTo>
                    <a:pt x="-1" y="0"/>
                  </a:moveTo>
                  <a:cubicBezTo>
                    <a:pt x="7084" y="0"/>
                    <a:pt x="13719" y="3474"/>
                    <a:pt x="17754" y="92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138"/>
            <p:cNvSpPr>
              <a:spLocks noChangeArrowheads="1"/>
            </p:cNvSpPr>
            <p:nvPr/>
          </p:nvSpPr>
          <p:spPr bwMode="auto">
            <a:xfrm>
              <a:off x="2347" y="3377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latin typeface="Symbol" pitchFamily="18" charset="2"/>
                </a:rPr>
                <a:t>q</a:t>
              </a:r>
            </a:p>
          </p:txBody>
        </p:sp>
        <p:sp>
          <p:nvSpPr>
            <p:cNvPr id="15" name="Rectangle 1139"/>
            <p:cNvSpPr>
              <a:spLocks noChangeArrowheads="1"/>
            </p:cNvSpPr>
            <p:nvPr/>
          </p:nvSpPr>
          <p:spPr bwMode="auto">
            <a:xfrm>
              <a:off x="2622" y="339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latin typeface="Symbol" pitchFamily="18" charset="2"/>
                </a:rPr>
                <a:t>q</a:t>
              </a:r>
            </a:p>
          </p:txBody>
        </p:sp>
        <p:grpSp>
          <p:nvGrpSpPr>
            <p:cNvPr id="16" name="Group 1155"/>
            <p:cNvGrpSpPr>
              <a:grpSpLocks/>
            </p:cNvGrpSpPr>
            <p:nvPr/>
          </p:nvGrpSpPr>
          <p:grpSpPr bwMode="auto">
            <a:xfrm>
              <a:off x="2098" y="3266"/>
              <a:ext cx="3266" cy="635"/>
              <a:chOff x="1062" y="3266"/>
              <a:chExt cx="4294" cy="635"/>
            </a:xfrm>
          </p:grpSpPr>
          <p:sp>
            <p:nvSpPr>
              <p:cNvPr id="31" name="Line 1132"/>
              <p:cNvSpPr>
                <a:spLocks noChangeShapeType="1"/>
              </p:cNvSpPr>
              <p:nvPr/>
            </p:nvSpPr>
            <p:spPr bwMode="auto">
              <a:xfrm flipH="1">
                <a:off x="1083" y="3266"/>
                <a:ext cx="42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Line 1141"/>
              <p:cNvSpPr>
                <a:spLocks noChangeShapeType="1"/>
              </p:cNvSpPr>
              <p:nvPr/>
            </p:nvSpPr>
            <p:spPr bwMode="auto">
              <a:xfrm flipH="1" flipV="1">
                <a:off x="1062" y="3901"/>
                <a:ext cx="429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" name="Line 1142"/>
            <p:cNvSpPr>
              <a:spLocks noChangeShapeType="1"/>
            </p:cNvSpPr>
            <p:nvPr/>
          </p:nvSpPr>
          <p:spPr bwMode="auto">
            <a:xfrm flipH="1">
              <a:off x="3672" y="3272"/>
              <a:ext cx="10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1143"/>
            <p:cNvSpPr>
              <a:spLocks noChangeShapeType="1"/>
            </p:cNvSpPr>
            <p:nvPr/>
          </p:nvSpPr>
          <p:spPr bwMode="auto">
            <a:xfrm flipV="1">
              <a:off x="3673" y="3291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Arc 1144"/>
            <p:cNvSpPr>
              <a:spLocks/>
            </p:cNvSpPr>
            <p:nvPr/>
          </p:nvSpPr>
          <p:spPr bwMode="auto">
            <a:xfrm flipH="1">
              <a:off x="3533" y="3741"/>
              <a:ext cx="131" cy="1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754"/>
                <a:gd name="T1" fmla="*/ 0 h 21600"/>
                <a:gd name="T2" fmla="*/ 17754 w 17754"/>
                <a:gd name="T3" fmla="*/ 9298 h 21600"/>
                <a:gd name="T4" fmla="*/ 0 w 177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54" h="21600" fill="none" extrusionOk="0">
                  <a:moveTo>
                    <a:pt x="-1" y="0"/>
                  </a:moveTo>
                  <a:cubicBezTo>
                    <a:pt x="7084" y="0"/>
                    <a:pt x="13719" y="3474"/>
                    <a:pt x="17754" y="9297"/>
                  </a:cubicBezTo>
                </a:path>
                <a:path w="17754" h="21600" stroke="0" extrusionOk="0">
                  <a:moveTo>
                    <a:pt x="-1" y="0"/>
                  </a:moveTo>
                  <a:cubicBezTo>
                    <a:pt x="7084" y="0"/>
                    <a:pt x="13719" y="3474"/>
                    <a:pt x="17754" y="92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Arc 1145"/>
            <p:cNvSpPr>
              <a:spLocks/>
            </p:cNvSpPr>
            <p:nvPr/>
          </p:nvSpPr>
          <p:spPr bwMode="auto">
            <a:xfrm>
              <a:off x="3680" y="3735"/>
              <a:ext cx="131" cy="1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754"/>
                <a:gd name="T1" fmla="*/ 0 h 21600"/>
                <a:gd name="T2" fmla="*/ 17754 w 17754"/>
                <a:gd name="T3" fmla="*/ 9298 h 21600"/>
                <a:gd name="T4" fmla="*/ 0 w 177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54" h="21600" fill="none" extrusionOk="0">
                  <a:moveTo>
                    <a:pt x="-1" y="0"/>
                  </a:moveTo>
                  <a:cubicBezTo>
                    <a:pt x="7084" y="0"/>
                    <a:pt x="13719" y="3474"/>
                    <a:pt x="17754" y="9297"/>
                  </a:cubicBezTo>
                </a:path>
                <a:path w="17754" h="21600" stroke="0" extrusionOk="0">
                  <a:moveTo>
                    <a:pt x="-1" y="0"/>
                  </a:moveTo>
                  <a:cubicBezTo>
                    <a:pt x="7084" y="0"/>
                    <a:pt x="13719" y="3474"/>
                    <a:pt x="17754" y="92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1146"/>
            <p:cNvSpPr>
              <a:spLocks noChangeArrowheads="1"/>
            </p:cNvSpPr>
            <p:nvPr/>
          </p:nvSpPr>
          <p:spPr bwMode="auto">
            <a:xfrm flipV="1">
              <a:off x="3417" y="350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latin typeface="Symbol" pitchFamily="18" charset="2"/>
                </a:rPr>
                <a:t>q</a:t>
              </a:r>
            </a:p>
          </p:txBody>
        </p:sp>
        <p:sp>
          <p:nvSpPr>
            <p:cNvPr id="22" name="Rectangle 1147"/>
            <p:cNvSpPr>
              <a:spLocks noChangeArrowheads="1"/>
            </p:cNvSpPr>
            <p:nvPr/>
          </p:nvSpPr>
          <p:spPr bwMode="auto">
            <a:xfrm flipV="1">
              <a:off x="3692" y="3485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latin typeface="Symbol" pitchFamily="18" charset="2"/>
                </a:rPr>
                <a:t>q</a:t>
              </a:r>
            </a:p>
          </p:txBody>
        </p:sp>
        <p:sp>
          <p:nvSpPr>
            <p:cNvPr id="23" name="Text Box 1148"/>
            <p:cNvSpPr txBox="1">
              <a:spLocks noChangeArrowheads="1"/>
            </p:cNvSpPr>
            <p:nvPr/>
          </p:nvSpPr>
          <p:spPr bwMode="auto">
            <a:xfrm>
              <a:off x="3184" y="3317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i="1"/>
                <a:t>n</a:t>
              </a:r>
              <a:r>
                <a:rPr lang="en-GB" baseline="-25000"/>
                <a:t>1</a:t>
              </a:r>
              <a:endParaRPr lang="en-GB" i="1"/>
            </a:p>
          </p:txBody>
        </p:sp>
        <p:sp>
          <p:nvSpPr>
            <p:cNvPr id="24" name="Line 1149"/>
            <p:cNvSpPr>
              <a:spLocks noChangeShapeType="1"/>
            </p:cNvSpPr>
            <p:nvPr/>
          </p:nvSpPr>
          <p:spPr bwMode="auto">
            <a:xfrm>
              <a:off x="2108" y="3032"/>
              <a:ext cx="32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1150"/>
            <p:cNvSpPr>
              <a:spLocks noChangeShapeType="1"/>
            </p:cNvSpPr>
            <p:nvPr/>
          </p:nvSpPr>
          <p:spPr bwMode="auto">
            <a:xfrm>
              <a:off x="2106" y="4131"/>
              <a:ext cx="32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Text Box 1151"/>
            <p:cNvSpPr txBox="1">
              <a:spLocks noChangeArrowheads="1"/>
            </p:cNvSpPr>
            <p:nvPr/>
          </p:nvSpPr>
          <p:spPr bwMode="auto">
            <a:xfrm>
              <a:off x="3176" y="2931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i="1"/>
                <a:t>n</a:t>
              </a:r>
              <a:r>
                <a:rPr lang="en-GB" baseline="-25000"/>
                <a:t>2</a:t>
              </a:r>
              <a:endParaRPr lang="en-GB" i="1"/>
            </a:p>
          </p:txBody>
        </p:sp>
        <p:sp>
          <p:nvSpPr>
            <p:cNvPr id="27" name="Line 1157"/>
            <p:cNvSpPr>
              <a:spLocks noChangeShapeType="1"/>
            </p:cNvSpPr>
            <p:nvPr/>
          </p:nvSpPr>
          <p:spPr bwMode="auto">
            <a:xfrm>
              <a:off x="2104" y="3032"/>
              <a:ext cx="0" cy="10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1158"/>
            <p:cNvSpPr>
              <a:spLocks noChangeShapeType="1"/>
            </p:cNvSpPr>
            <p:nvPr/>
          </p:nvSpPr>
          <p:spPr bwMode="auto">
            <a:xfrm flipH="1">
              <a:off x="1379" y="3569"/>
              <a:ext cx="7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Rectangle 1159"/>
            <p:cNvSpPr>
              <a:spLocks noChangeArrowheads="1"/>
            </p:cNvSpPr>
            <p:nvPr/>
          </p:nvSpPr>
          <p:spPr bwMode="auto">
            <a:xfrm>
              <a:off x="1634" y="3585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latin typeface="Symbol" pitchFamily="18" charset="2"/>
                </a:rPr>
                <a:t>a</a:t>
              </a:r>
            </a:p>
          </p:txBody>
        </p:sp>
        <p:sp>
          <p:nvSpPr>
            <p:cNvPr id="30" name="Arc 1160"/>
            <p:cNvSpPr>
              <a:spLocks/>
            </p:cNvSpPr>
            <p:nvPr/>
          </p:nvSpPr>
          <p:spPr bwMode="auto">
            <a:xfrm flipH="1">
              <a:off x="1862" y="3573"/>
              <a:ext cx="204" cy="187"/>
            </a:xfrm>
            <a:custGeom>
              <a:avLst/>
              <a:gdLst>
                <a:gd name="G0" fmla="+- 0 0 0"/>
                <a:gd name="G1" fmla="+- 622 0 0"/>
                <a:gd name="G2" fmla="+- 21600 0 0"/>
                <a:gd name="T0" fmla="*/ 21591 w 21600"/>
                <a:gd name="T1" fmla="*/ 0 h 19742"/>
                <a:gd name="T2" fmla="*/ 10049 w 21600"/>
                <a:gd name="T3" fmla="*/ 19742 h 19742"/>
                <a:gd name="T4" fmla="*/ 0 w 21600"/>
                <a:gd name="T5" fmla="*/ 622 h 19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742" fill="none" extrusionOk="0">
                  <a:moveTo>
                    <a:pt x="21591" y="-1"/>
                  </a:moveTo>
                  <a:cubicBezTo>
                    <a:pt x="21597" y="207"/>
                    <a:pt x="21600" y="414"/>
                    <a:pt x="21600" y="622"/>
                  </a:cubicBezTo>
                  <a:cubicBezTo>
                    <a:pt x="21600" y="8646"/>
                    <a:pt x="17151" y="16008"/>
                    <a:pt x="10049" y="19742"/>
                  </a:cubicBezTo>
                </a:path>
                <a:path w="21600" h="19742" stroke="0" extrusionOk="0">
                  <a:moveTo>
                    <a:pt x="21591" y="-1"/>
                  </a:moveTo>
                  <a:cubicBezTo>
                    <a:pt x="21597" y="207"/>
                    <a:pt x="21600" y="414"/>
                    <a:pt x="21600" y="622"/>
                  </a:cubicBezTo>
                  <a:cubicBezTo>
                    <a:pt x="21600" y="8646"/>
                    <a:pt x="17151" y="16008"/>
                    <a:pt x="10049" y="19742"/>
                  </a:cubicBezTo>
                  <a:lnTo>
                    <a:pt x="0" y="622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7" name="مستطيل 6"/>
          <p:cNvSpPr/>
          <p:nvPr/>
        </p:nvSpPr>
        <p:spPr>
          <a:xfrm>
            <a:off x="695972" y="398192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Angle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propagate down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ray must be incident at the core-cladding interface at an angle &gt;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places a limit on the range of angles which can enter 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α &lt;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92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143750" cy="22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7524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 of optical fiber 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Single-mode fiber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used for long-distance transmission,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Multimode fiber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used for shorter distances.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56168"/>
            <a:ext cx="3042168" cy="178018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04" y="4421034"/>
            <a:ext cx="307874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4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57200" y="476672"/>
            <a:ext cx="85689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 optics has several advantages over traditional metal communications lines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 optic cables have a much greater bandwidth than metal cables. This means that they can carry more data.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 optic cables are less susceptible than metal cables to interference.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 optic cables are much thinner and lighter than metal wires.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can be transmitted digitally (the natural form for computer data) rather than analogically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7262" y="4989822"/>
            <a:ext cx="84894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l">
              <a:lnSpc>
                <a:spcPct val="115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main disadvantage of fiber optics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 that the cables are expensive to install. In addition, they are more fragile than wire and are difficult to splice.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7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95536" y="1052736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Fiber  optics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display a variety of characteristics that make them useful in the medical field.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They are insensitive to electromagnetic disturbances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Are  commonly small in size. 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Their  ability to withstand high temperatures, strong electromagnetic fields like MRIs, and ionizing radiation make fiber optics the perfect medical tool.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Optical fibers are nontoxic, chemically inert, and intrinsically safe and thus, are an ideal material to use in and near the human body.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186605"/>
            <a:ext cx="619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Applications of fiber optics in medicine  </a:t>
            </a:r>
            <a:endParaRPr lang="ar-S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1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  <p:sp>
        <p:nvSpPr>
          <p:cNvPr id="4" name="AutoShape 2" descr="Fiber Optic Sensors for Biomedical Applications - ScienceDirect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07241" y="1124744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755576" y="216397"/>
            <a:ext cx="7772400" cy="764331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Optical fiber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95536" y="1711895"/>
            <a:ext cx="725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the end of this section, the student learning about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21686" y="2445574"/>
            <a:ext cx="642919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and  Refraction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internal reflection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Optical fiber and its application in medicine 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Endoscope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Fiber optic biomedical sensors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Optical coherence tomography (OCT),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9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875206"/>
            <a:ext cx="4100654" cy="28575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03548" y="105273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Endoscope: is a tube with built-in light sources, an instrument used to examine the interior of a hollow organ or cavity of the body.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5536" y="476672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Endoscope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03548" y="226147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Endoscopes use optical fibers to produce an image of inside the body. 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7021" y="3841293"/>
            <a:ext cx="4290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endoscope works by inserting a long, thin and bendable tube into the body . On one end is a light source and in most cases also a video camera.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02" y="235342"/>
            <a:ext cx="505869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11560" y="476672"/>
            <a:ext cx="374333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 endoscopes work?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t="19760" b="21273"/>
          <a:stretch/>
        </p:blipFill>
        <p:spPr>
          <a:xfrm>
            <a:off x="209550" y="3392245"/>
            <a:ext cx="47625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80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5478" y="18819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Doctors use endoscopes to investigate symptoms such as nausea and abdominal pain, confirm diagnoses by performing biopsies, or give medical treatment.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نتيجة بحث الصور عن Endoscop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64548"/>
            <a:ext cx="6192688" cy="27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22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4485606" y="5160035"/>
            <a:ext cx="110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Throat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37830" y="5160036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Endoscope</a:t>
            </a:r>
          </a:p>
        </p:txBody>
      </p:sp>
    </p:spTree>
    <p:extLst>
      <p:ext uri="{BB962C8B-B14F-4D97-AF65-F5344CB8AC3E}">
        <p14:creationId xmlns:p14="http://schemas.microsoft.com/office/powerpoint/2010/main" val="248824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23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87104" y="177281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Endoscopes  is used to examine the internal organs like the throat or esophagus.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cystoscope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(bladder),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Nephroscope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(kidney),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Bronchoscope (bronchus),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Arthroscope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(joints) and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Colonoscope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(colon),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Proctoscopes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(rectum)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Laparoscope (abdomen or pelvis).</a:t>
            </a: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They can be used to examine visually and diagnose, or assist in surgery such as an arthroscopy.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805" y="260648"/>
            <a:ext cx="2590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endoscope</a:t>
            </a:r>
            <a:endParaRPr lang="ar-S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4192" y="873864"/>
            <a:ext cx="8261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Specialized instruments are named after their target organ. Examples include </a:t>
            </a:r>
          </a:p>
        </p:txBody>
      </p:sp>
    </p:spTree>
    <p:extLst>
      <p:ext uri="{BB962C8B-B14F-4D97-AF65-F5344CB8AC3E}">
        <p14:creationId xmlns:p14="http://schemas.microsoft.com/office/powerpoint/2010/main" val="248554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24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67544" y="272135"/>
            <a:ext cx="4168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Fiber optic biomedical sensors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7544" y="780371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Fiber optic biomedical sensors are another huge application of fiber optic technology.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These sensors can be intrinsic or extrinsic and are able to measure a variety of physiological characteristics: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Body temperature,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Blood temperature,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Muscle displacement,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Heart rate 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636912"/>
            <a:ext cx="4968552" cy="351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9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25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67544" y="8898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Optical coherence tomography (OCT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), a type of biomedical sensor, is a medical imaging technique that utilizes imaging sensors to capture micron-scale, two and  3-D images from within an optical scattering media, like biological tissue.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7544" y="227155"/>
            <a:ext cx="533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Optical coherence tomography (OCT), 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495550"/>
            <a:ext cx="5839222" cy="294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3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تيجة بحث الصور عن thank yo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/>
        </p:blipFill>
        <p:spPr bwMode="auto">
          <a:xfrm>
            <a:off x="0" y="-99392"/>
            <a:ext cx="9144000" cy="84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514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04800" y="78958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bouncing of light rays off a barrier or interface.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Refraction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bending of light rays when passing through a surface between one transparent material and another.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331320"/>
            <a:ext cx="4200128" cy="154242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04800" y="38206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incident angle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reflected angle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are equal.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-70375" y="4815309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refracted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angle may be larger or smaller than the 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incident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angle</a:t>
            </a:r>
          </a:p>
          <a:p>
            <a:pPr marL="285750" indent="-285750" algn="l" rtl="0">
              <a:buFont typeface="Arial" pitchFamily="34" charset="0"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08030"/>
            <a:ext cx="352735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9512" y="249900"/>
            <a:ext cx="399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 and  Refraction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37" y="764704"/>
            <a:ext cx="7021526" cy="2241447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03548" y="3006151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refractive quality of lenses is frequently used to manipulate light in order to change the apparent size of images. 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788" y="4127899"/>
            <a:ext cx="2143125" cy="214312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/>
          <a:srcRect t="21651" b="21650"/>
          <a:stretch/>
        </p:blipFill>
        <p:spPr>
          <a:xfrm>
            <a:off x="1764249" y="4075901"/>
            <a:ext cx="38100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7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394500" y="42796"/>
                <a:ext cx="8784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Snell's Law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Refraction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is described by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Snell's Law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b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algn="l" rtl="0"/>
                <a:r>
                  <a:rPr lang="en-US" sz="2400" b="1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 = 1 in a vacuum and</a:t>
                </a:r>
              </a:p>
              <a:p>
                <a:pPr algn="l" rtl="0"/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400" b="1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 &gt; 1 in a transparent substance. 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0" y="42796"/>
                <a:ext cx="8784976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1110" t="-2111" b="-501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23" y="2996952"/>
            <a:ext cx="5108821" cy="2785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p:pic>
        <p:nvPicPr>
          <p:cNvPr id="6" name="صورة 5" descr="نتيجة بحث الصور عن total internal reflection in optical fib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0" y="2060848"/>
            <a:ext cx="7272808" cy="23042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1187624" y="4581128"/>
                <a:ext cx="6696744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sine [critical angle]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are the indices of refraction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is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])</a:t>
                </a:r>
                <a:endParaRPr lang="ar-SA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581128"/>
                <a:ext cx="6696744" cy="1546577"/>
              </a:xfrm>
              <a:prstGeom prst="rect">
                <a:avLst/>
              </a:prstGeom>
              <a:blipFill rotWithShape="1">
                <a:blip r:embed="rId5"/>
                <a:stretch>
                  <a:fillRect l="-1457" b="-826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ستطيل 7"/>
          <p:cNvSpPr/>
          <p:nvPr/>
        </p:nvSpPr>
        <p:spPr>
          <a:xfrm>
            <a:off x="2195736" y="332656"/>
            <a:ext cx="4332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internal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251520" y="893841"/>
                <a:ext cx="8784976" cy="1616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Snell's Law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Refraction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is described by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Snell's Law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b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93841"/>
                <a:ext cx="8784976" cy="1616918"/>
              </a:xfrm>
              <a:prstGeom prst="rect">
                <a:avLst/>
              </a:prstGeom>
              <a:blipFill rotWithShape="1">
                <a:blip r:embed="rId6"/>
                <a:stretch>
                  <a:fillRect l="-1041" t="-301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87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23528" y="769371"/>
            <a:ext cx="8496944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 rtl="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a large enough incident angle ("critical angle"), the refracted angle is 90º and the refracted ray  travels along the interface between the two media.</a:t>
            </a:r>
          </a:p>
          <a:p>
            <a:pPr marL="457200" algn="ctr" rtl="0">
              <a:lnSpc>
                <a:spcPct val="115000"/>
              </a:lnSpc>
              <a:spcAft>
                <a:spcPts val="0"/>
              </a:spcAft>
            </a:pP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sinø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n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sin90º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sinø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n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tabLst>
                <a:tab pos="515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 rtl="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angles larger than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no light travels out of the slower medium; it is all reflected internally.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3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6743" y="40466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internal reflection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in physics, complete reflection of a ray of light within a medium such as water or glass from the surrounding surfaces back into the medium. 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5" y="1916832"/>
            <a:ext cx="8096250" cy="158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26743" y="5555019"/>
            <a:ext cx="8693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water-air surface the critical angle is 48.5°.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26743" y="3645694"/>
            <a:ext cx="8693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general, total internal reflection takes place at the boundary between two transparent media when a ray of light in a medium of higher index of refraction approaches the other medium at an angle of incidence greater than the critical angle.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3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33265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indices of refraction depend on wavelength,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critical angle (and hence the angle of total internal reflection)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will vary slightly with wavelength and, therefore, with color.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840760" cy="260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115616" y="5157192"/>
            <a:ext cx="75608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  <a:tabLst>
                <a:tab pos="5156200" algn="l"/>
              </a:tabLst>
            </a:pPr>
            <a:r>
              <a:rPr lang="en-US" sz="2400" b="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 all angles less than the critical angle, both refraction and reflection occur in varying proportions.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5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4|4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1.4|19.4|18.6|17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1|9.6|4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8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9|20.2|34|3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8.9|54.9|7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9.3|2.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1557</Words>
  <Application>Microsoft Office PowerPoint</Application>
  <PresentationFormat>عرض على الشاشة (4:3)</PresentationFormat>
  <Paragraphs>182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ahmed ali</cp:lastModifiedBy>
  <cp:revision>130</cp:revision>
  <dcterms:created xsi:type="dcterms:W3CDTF">2020-02-15T16:55:39Z</dcterms:created>
  <dcterms:modified xsi:type="dcterms:W3CDTF">2022-02-18T14:45:50Z</dcterms:modified>
</cp:coreProperties>
</file>